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7" r:id="rId5"/>
    <p:sldId id="258" r:id="rId6"/>
    <p:sldId id="259" r:id="rId7"/>
    <p:sldId id="261" r:id="rId8"/>
    <p:sldId id="262" r:id="rId9"/>
    <p:sldId id="266" r:id="rId10"/>
    <p:sldId id="263" r:id="rId11"/>
    <p:sldId id="264" r:id="rId12"/>
    <p:sldId id="265"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9894" autoAdjust="0"/>
  </p:normalViewPr>
  <p:slideViewPr>
    <p:cSldViewPr snapToGrid="0">
      <p:cViewPr varScale="1">
        <p:scale>
          <a:sx n="61" d="100"/>
          <a:sy n="61"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AF506-BE84-4AF7-A984-30EA365AD3B9}" type="datetimeFigureOut">
              <a:rPr lang="en-GB" smtClean="0"/>
              <a:t>05/10/2023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8E3B5-E7E5-49A2-B89D-280B186BA89F}" type="slidenum">
              <a:rPr lang="en-GB" smtClean="0"/>
              <a:t>‹#›</a:t>
            </a:fld>
            <a:endParaRPr lang="en-GB" dirty="0"/>
          </a:p>
        </p:txBody>
      </p:sp>
    </p:spTree>
    <p:extLst>
      <p:ext uri="{BB962C8B-B14F-4D97-AF65-F5344CB8AC3E}">
        <p14:creationId xmlns:p14="http://schemas.microsoft.com/office/powerpoint/2010/main" val="3584928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Old or young lady?</a:t>
            </a:r>
          </a:p>
          <a:p>
            <a:pPr marL="228600" indent="-228600">
              <a:buAutoNum type="arabicPeriod"/>
            </a:pPr>
            <a:r>
              <a:rPr lang="en-GB" dirty="0"/>
              <a:t>Duck or rabbit</a:t>
            </a:r>
          </a:p>
          <a:p>
            <a:pPr marL="228600" indent="-228600">
              <a:buAutoNum type="arabicPeriod"/>
            </a:pPr>
            <a:r>
              <a:rPr lang="en-GB" dirty="0"/>
              <a:t>Face or girl walking? </a:t>
            </a:r>
          </a:p>
          <a:p>
            <a:pPr marL="228600" indent="-228600">
              <a:buAutoNum type="arabicPeriod"/>
            </a:pPr>
            <a:r>
              <a:rPr lang="en-GB" dirty="0"/>
              <a:t>Vase or two faces?</a:t>
            </a:r>
          </a:p>
        </p:txBody>
      </p:sp>
      <p:sp>
        <p:nvSpPr>
          <p:cNvPr id="4" name="Slide Number Placeholder 3"/>
          <p:cNvSpPr>
            <a:spLocks noGrp="1"/>
          </p:cNvSpPr>
          <p:nvPr>
            <p:ph type="sldNum" sz="quarter" idx="5"/>
          </p:nvPr>
        </p:nvSpPr>
        <p:spPr/>
        <p:txBody>
          <a:bodyPr/>
          <a:lstStyle/>
          <a:p>
            <a:fld id="{D198E3B5-E7E5-49A2-B89D-280B186BA89F}" type="slidenum">
              <a:rPr lang="en-GB" smtClean="0"/>
              <a:t>6</a:t>
            </a:fld>
            <a:endParaRPr lang="en-GB" dirty="0"/>
          </a:p>
        </p:txBody>
      </p:sp>
    </p:spTree>
    <p:extLst>
      <p:ext uri="{BB962C8B-B14F-4D97-AF65-F5344CB8AC3E}">
        <p14:creationId xmlns:p14="http://schemas.microsoft.com/office/powerpoint/2010/main" val="2482455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Discuss: Moses noticed the burning bush, it was something unusual and out of the ordinary, however it results in him being given a task to free the Israelites from Egyptian slavery.</a:t>
            </a:r>
          </a:p>
          <a:p>
            <a:r>
              <a:rPr lang="en-GB" dirty="0"/>
              <a:t>Noticing is important and can change situations.</a:t>
            </a:r>
          </a:p>
          <a:p>
            <a:endParaRPr lang="en-GB" dirty="0"/>
          </a:p>
          <a:p>
            <a:pPr marL="171450" indent="-171450">
              <a:buFont typeface="Arial" panose="020B0604020202020204" pitchFamily="34" charset="0"/>
              <a:buChar char="•"/>
            </a:pPr>
            <a:r>
              <a:rPr lang="en-GB" b="0" dirty="0"/>
              <a:t>Point to linger on: </a:t>
            </a:r>
          </a:p>
          <a:p>
            <a:r>
              <a:rPr lang="en-GB" b="0" dirty="0"/>
              <a:t>What situations have changed because someone notice something? </a:t>
            </a:r>
          </a:p>
          <a:p>
            <a:r>
              <a:rPr lang="en-GB" b="0" dirty="0"/>
              <a:t>Discuss things in history that change because someone was observant and took note </a:t>
            </a:r>
          </a:p>
        </p:txBody>
      </p:sp>
      <p:sp>
        <p:nvSpPr>
          <p:cNvPr id="4" name="Slide Number Placeholder 3"/>
          <p:cNvSpPr>
            <a:spLocks noGrp="1"/>
          </p:cNvSpPr>
          <p:nvPr>
            <p:ph type="sldNum" sz="quarter" idx="5"/>
          </p:nvPr>
        </p:nvSpPr>
        <p:spPr/>
        <p:txBody>
          <a:bodyPr/>
          <a:lstStyle/>
          <a:p>
            <a:fld id="{D198E3B5-E7E5-49A2-B89D-280B186BA89F}" type="slidenum">
              <a:rPr lang="en-GB" smtClean="0"/>
              <a:t>7</a:t>
            </a:fld>
            <a:endParaRPr lang="en-GB" dirty="0"/>
          </a:p>
        </p:txBody>
      </p:sp>
    </p:spTree>
    <p:extLst>
      <p:ext uri="{BB962C8B-B14F-4D97-AF65-F5344CB8AC3E}">
        <p14:creationId xmlns:p14="http://schemas.microsoft.com/office/powerpoint/2010/main" val="1588355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Discuss:</a:t>
            </a:r>
          </a:p>
          <a:p>
            <a:pPr marL="0" indent="0">
              <a:buFont typeface="Arial" panose="020B0604020202020204" pitchFamily="34" charset="0"/>
              <a:buNone/>
            </a:pPr>
            <a:r>
              <a:rPr lang="en-GB" dirty="0"/>
              <a:t>Are you observant?</a:t>
            </a:r>
          </a:p>
          <a:p>
            <a:pPr marL="0" indent="0">
              <a:buFont typeface="Arial" panose="020B0604020202020204" pitchFamily="34" charset="0"/>
              <a:buNone/>
            </a:pPr>
            <a:r>
              <a:rPr lang="en-GB" dirty="0"/>
              <a:t>Do you notice things?</a:t>
            </a:r>
          </a:p>
          <a:p>
            <a:pPr marL="0" indent="0">
              <a:buFont typeface="Arial" panose="020B0604020202020204" pitchFamily="34" charset="0"/>
              <a:buNone/>
            </a:pPr>
            <a:r>
              <a:rPr lang="en-GB" dirty="0"/>
              <a:t>Do you always have your headphones in and look at your phone?</a:t>
            </a:r>
          </a:p>
          <a:p>
            <a:r>
              <a:rPr lang="en-GB" dirty="0"/>
              <a:t>What might you have missed? </a:t>
            </a:r>
          </a:p>
        </p:txBody>
      </p:sp>
      <p:sp>
        <p:nvSpPr>
          <p:cNvPr id="4" name="Slide Number Placeholder 3"/>
          <p:cNvSpPr>
            <a:spLocks noGrp="1"/>
          </p:cNvSpPr>
          <p:nvPr>
            <p:ph type="sldNum" sz="quarter" idx="5"/>
          </p:nvPr>
        </p:nvSpPr>
        <p:spPr/>
        <p:txBody>
          <a:bodyPr/>
          <a:lstStyle/>
          <a:p>
            <a:fld id="{D198E3B5-E7E5-49A2-B89D-280B186BA89F}" type="slidenum">
              <a:rPr lang="en-GB" smtClean="0"/>
              <a:t>8</a:t>
            </a:fld>
            <a:endParaRPr lang="en-GB" dirty="0"/>
          </a:p>
        </p:txBody>
      </p:sp>
    </p:spTree>
    <p:extLst>
      <p:ext uri="{BB962C8B-B14F-4D97-AF65-F5344CB8AC3E}">
        <p14:creationId xmlns:p14="http://schemas.microsoft.com/office/powerpoint/2010/main" val="2591580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information can be found at https://www.manchestermind.org/take-notice/ </a:t>
            </a:r>
          </a:p>
        </p:txBody>
      </p:sp>
      <p:sp>
        <p:nvSpPr>
          <p:cNvPr id="4" name="Slide Number Placeholder 3"/>
          <p:cNvSpPr>
            <a:spLocks noGrp="1"/>
          </p:cNvSpPr>
          <p:nvPr>
            <p:ph type="sldNum" sz="quarter" idx="5"/>
          </p:nvPr>
        </p:nvSpPr>
        <p:spPr/>
        <p:txBody>
          <a:bodyPr/>
          <a:lstStyle/>
          <a:p>
            <a:fld id="{D198E3B5-E7E5-49A2-B89D-280B186BA89F}" type="slidenum">
              <a:rPr lang="en-GB" smtClean="0"/>
              <a:t>9</a:t>
            </a:fld>
            <a:endParaRPr lang="en-GB" dirty="0"/>
          </a:p>
        </p:txBody>
      </p:sp>
    </p:spTree>
    <p:extLst>
      <p:ext uri="{BB962C8B-B14F-4D97-AF65-F5344CB8AC3E}">
        <p14:creationId xmlns:p14="http://schemas.microsoft.com/office/powerpoint/2010/main" val="3378565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activities can be found at https://www.manchestermind.org/take-notice/ </a:t>
            </a:r>
          </a:p>
        </p:txBody>
      </p:sp>
      <p:sp>
        <p:nvSpPr>
          <p:cNvPr id="4" name="Slide Number Placeholder 3"/>
          <p:cNvSpPr>
            <a:spLocks noGrp="1"/>
          </p:cNvSpPr>
          <p:nvPr>
            <p:ph type="sldNum" sz="quarter" idx="5"/>
          </p:nvPr>
        </p:nvSpPr>
        <p:spPr/>
        <p:txBody>
          <a:bodyPr/>
          <a:lstStyle/>
          <a:p>
            <a:fld id="{D198E3B5-E7E5-49A2-B89D-280B186BA89F}" type="slidenum">
              <a:rPr lang="en-GB" smtClean="0"/>
              <a:t>10</a:t>
            </a:fld>
            <a:endParaRPr lang="en-GB" dirty="0"/>
          </a:p>
        </p:txBody>
      </p:sp>
    </p:spTree>
    <p:extLst>
      <p:ext uri="{BB962C8B-B14F-4D97-AF65-F5344CB8AC3E}">
        <p14:creationId xmlns:p14="http://schemas.microsoft.com/office/powerpoint/2010/main" val="3395905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11</a:t>
            </a:fld>
            <a:endParaRPr lang="en-GB" dirty="0"/>
          </a:p>
        </p:txBody>
      </p:sp>
    </p:spTree>
    <p:extLst>
      <p:ext uri="{BB962C8B-B14F-4D97-AF65-F5344CB8AC3E}">
        <p14:creationId xmlns:p14="http://schemas.microsoft.com/office/powerpoint/2010/main" val="2953196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66F6ADDD-CCB9-44B9-B6E7-E9E89ED8E0A5}" type="datetime1">
              <a:rPr lang="en-GB" smtClean="0"/>
              <a:t>05/10/2023</a:t>
            </a:fld>
            <a:endParaRPr lang="en-GB" dirty="0"/>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58155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8E7616DB-D1AB-4AE5-82C7-3A7368D6BC2C}" type="datetime1">
              <a:rPr lang="en-GB" smtClean="0"/>
              <a:t>05/10/2023</a:t>
            </a:fld>
            <a:endParaRPr lang="en-GB" dirty="0"/>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244385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27089D83-01F8-454F-801A-CDDF816162E3}" type="datetime1">
              <a:rPr lang="en-GB" smtClean="0"/>
              <a:t>05/10/2023</a:t>
            </a:fld>
            <a:endParaRPr lang="en-GB" dirty="0"/>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01458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0A57172E-1138-43D9-950D-CF472BC5BE01}" type="datetime1">
              <a:rPr lang="en-GB" smtClean="0"/>
              <a:t>05/10/2023</a:t>
            </a:fld>
            <a:endParaRPr lang="en-GB" dirty="0"/>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35781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939E1E00-DC9C-4547-BC9D-058CD7B043EE}" type="datetime1">
              <a:rPr lang="en-GB" smtClean="0"/>
              <a:t>05/10/2023</a:t>
            </a:fld>
            <a:endParaRPr lang="en-GB" dirty="0"/>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04593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85E9FC8C-4D90-485B-BAC1-0FF2FA9B3212}" type="datetime1">
              <a:rPr lang="en-GB" smtClean="0"/>
              <a:t>05/10/2023</a:t>
            </a:fld>
            <a:endParaRPr lang="en-GB" dirty="0"/>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12944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49E994E6-ED49-4D79-8EA3-33056205737C}" type="datetime1">
              <a:rPr lang="en-GB" smtClean="0"/>
              <a:t>05/10/2023</a:t>
            </a:fld>
            <a:endParaRPr lang="en-GB" dirty="0"/>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71806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82339F5-8E9D-4CF5-911B-953B48645B3A}" type="datetime1">
              <a:rPr lang="en-GB" smtClean="0"/>
              <a:t>05/10/2023</a:t>
            </a:fld>
            <a:endParaRPr lang="en-GB" dirty="0"/>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23561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FCA53499-6634-4196-B385-E502EC704417}" type="datetime1">
              <a:rPr lang="en-GB" smtClean="0"/>
              <a:t>05/10/2023</a:t>
            </a:fld>
            <a:endParaRPr lang="en-GB" dirty="0"/>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5060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FA9CDB36-7106-4B31-8203-C992C8BF7B59}" type="datetime1">
              <a:rPr lang="en-GB" smtClean="0"/>
              <a:t>05/10/2023</a:t>
            </a:fld>
            <a:endParaRPr lang="en-GB" dirty="0"/>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65981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607024D5-BCA7-4801-95AF-930EAB24A005}" type="datetime1">
              <a:rPr lang="en-GB" smtClean="0"/>
              <a:t>05/10/2023</a:t>
            </a:fld>
            <a:endParaRPr lang="en-GB" dirty="0"/>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079126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648FE7-4C83-4830-B88D-EC0345DABAE8}" type="datetime1">
              <a:rPr lang="en-GB" smtClean="0"/>
              <a:t>05/10/2023</a:t>
            </a:fld>
            <a:endParaRPr lang="en-GB" dirty="0"/>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dirty="0"/>
          </a:p>
        </p:txBody>
      </p:sp>
    </p:spTree>
    <p:extLst>
      <p:ext uri="{BB962C8B-B14F-4D97-AF65-F5344CB8AC3E}">
        <p14:creationId xmlns:p14="http://schemas.microsoft.com/office/powerpoint/2010/main" val="52543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lynsey.norris@lincoln.anglican.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hyperlink" Target="https://www.christianity.com/wiki/people/who-was-moses-in-the-bible.html"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IGQmdoK_ZfY" TargetMode="Externa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CCAFFE5-A407-42FB-9560-0EBBA7E8C7E6}"/>
              </a:ext>
            </a:extLst>
          </p:cNvPr>
          <p:cNvSpPr>
            <a:spLocks noGrp="1"/>
          </p:cNvSpPr>
          <p:nvPr>
            <p:ph idx="4294967295"/>
          </p:nvPr>
        </p:nvSpPr>
        <p:spPr>
          <a:xfrm>
            <a:off x="873000" y="624840"/>
            <a:ext cx="10607799" cy="5608320"/>
          </a:xfrm>
        </p:spPr>
        <p:txBody>
          <a:bodyPr>
            <a:normAutofit/>
          </a:bodyPr>
          <a:lstStyle/>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Lincoln Diocesan Board of Education Vision</a:t>
            </a:r>
          </a:p>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 Collective Worship 2023</a:t>
            </a:r>
            <a:endParaRPr lang="en-GB" sz="3600" dirty="0">
              <a:latin typeface="Calibri" panose="020F0502020204030204" pitchFamily="34" charset="0"/>
              <a:ea typeface="Calibri" panose="020F0502020204030204" pitchFamily="34" charset="0"/>
            </a:endParaRPr>
          </a:p>
          <a:p>
            <a:pPr marL="0" indent="0" algn="ctr">
              <a:spcAft>
                <a:spcPts val="0"/>
              </a:spcAft>
              <a:buNone/>
            </a:pPr>
            <a:r>
              <a:rPr lang="en-GB" sz="4100" b="1" dirty="0">
                <a:solidFill>
                  <a:srgbClr val="6F4584"/>
                </a:solidFill>
                <a:latin typeface="Calibri" panose="020F0502020204030204" pitchFamily="34" charset="0"/>
                <a:ea typeface="Calibri" panose="020F0502020204030204" pitchFamily="34" charset="0"/>
              </a:rPr>
              <a:t> </a:t>
            </a:r>
            <a:r>
              <a:rPr lang="en-GB" sz="2200" b="1" dirty="0">
                <a:solidFill>
                  <a:srgbClr val="6F4584"/>
                </a:solidFill>
                <a:latin typeface="Calibri" panose="020F0502020204030204" pitchFamily="34" charset="0"/>
                <a:ea typeface="Calibri" panose="020F0502020204030204" pitchFamily="34" charset="0"/>
              </a:rPr>
              <a:t>Secondary</a:t>
            </a:r>
            <a:endParaRPr lang="en-GB" sz="2200" dirty="0">
              <a:latin typeface="Calibri" panose="020F0502020204030204" pitchFamily="34" charset="0"/>
              <a:ea typeface="Calibri" panose="020F0502020204030204" pitchFamily="34" charset="0"/>
            </a:endParaRPr>
          </a:p>
          <a:p>
            <a:pPr marL="0" indent="0" algn="ctr">
              <a:spcAft>
                <a:spcPts val="0"/>
              </a:spcAft>
              <a:buNone/>
            </a:pPr>
            <a:r>
              <a:rPr lang="en-GB" sz="1900" b="1" dirty="0">
                <a:solidFill>
                  <a:srgbClr val="6F4584"/>
                </a:solidFill>
                <a:latin typeface="Calibri" panose="020F0502020204030204" pitchFamily="34" charset="0"/>
                <a:ea typeface="Calibri" panose="020F0502020204030204" pitchFamily="34" charset="0"/>
              </a:rPr>
              <a:t> </a:t>
            </a:r>
            <a:r>
              <a:rPr lang="en-GB" sz="21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1700" dirty="0">
                <a:latin typeface="Calibri" panose="020F0502020204030204" pitchFamily="34" charset="0"/>
                <a:ea typeface="Calibri" panose="020F0502020204030204" pitchFamily="34" charset="0"/>
              </a:rPr>
              <a:t>‘Believing we are called into fellowship with God who seeks the flourishing of all, we aspire to strengthen our school communities with wisdom, knowledge and understanding. </a:t>
            </a:r>
          </a:p>
          <a:p>
            <a:pPr marL="0" indent="0" algn="ctr">
              <a:spcAft>
                <a:spcPts val="0"/>
              </a:spcAft>
              <a:buNone/>
            </a:pPr>
            <a:r>
              <a:rPr lang="en-GB" sz="1700" dirty="0">
                <a:latin typeface="Calibri" panose="020F0502020204030204" pitchFamily="34" charset="0"/>
                <a:ea typeface="Calibri" panose="020F0502020204030204" pitchFamily="34" charset="0"/>
              </a:rPr>
              <a:t> </a:t>
            </a:r>
          </a:p>
          <a:p>
            <a:pPr marL="0" indent="0" algn="ctr">
              <a:spcAft>
                <a:spcPts val="0"/>
              </a:spcAft>
              <a:buNone/>
            </a:pPr>
            <a:r>
              <a:rPr lang="en-GB" sz="1700" dirty="0">
                <a:latin typeface="Calibri" panose="020F0502020204030204" pitchFamily="34" charset="0"/>
                <a:ea typeface="Calibri" panose="020F0502020204030204" pitchFamily="34" charset="0"/>
              </a:rPr>
              <a:t> Through partnerships firmly rooted in Christian hope and in the love of God, we empower all in our Church school family to love one another with humility, justice and kindness.’</a:t>
            </a: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Called 		Aspirational	          Rooted	      Empowering</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 </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    A    R   E</a:t>
            </a:r>
            <a:endParaRPr lang="en-GB" sz="24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Graphic 2">
            <a:extLst>
              <a:ext uri="{FF2B5EF4-FFF2-40B4-BE49-F238E27FC236}">
                <a16:creationId xmlns:a16="http://schemas.microsoft.com/office/drawing/2014/main" id="{2D1AF3FF-7652-471B-BF85-D639B3D7C32E}"/>
              </a:ext>
            </a:extLst>
          </p:cNvPr>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30467" t="35435" r="30534" b="37284"/>
          <a:stretch/>
        </p:blipFill>
        <p:spPr bwMode="auto">
          <a:xfrm>
            <a:off x="387897" y="590931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84971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179055"/>
            <a:ext cx="10515600" cy="1131130"/>
          </a:xfrm>
        </p:spPr>
        <p:txBody>
          <a:bodyPr>
            <a:normAutofit/>
          </a:bodyPr>
          <a:lstStyle/>
          <a:p>
            <a:r>
              <a:rPr lang="en-GB" sz="3600" b="1" dirty="0">
                <a:solidFill>
                  <a:schemeClr val="accent2">
                    <a:lumMod val="50000"/>
                  </a:schemeClr>
                </a:solidFill>
                <a:latin typeface="+mn-lt"/>
              </a:rPr>
              <a:t>How to use this PowerPoint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023583"/>
            <a:ext cx="10515600" cy="5834418"/>
          </a:xfrm>
        </p:spPr>
        <p:txBody>
          <a:bodyPr vert="horz" lIns="91440" tIns="45720" rIns="91440" bIns="45720" rtlCol="0" anchor="t">
            <a:normAutofit fontScale="70000" lnSpcReduction="20000"/>
          </a:bodyPr>
          <a:lstStyle/>
          <a:p>
            <a:pPr marL="0" indent="0">
              <a:buNone/>
            </a:pPr>
            <a:r>
              <a:rPr lang="en-GB" dirty="0"/>
              <a:t>These Collective Worship Plans have been created to help school communities understand the LDBE Vision 2023.  It shows the theologically underpinning of the story of Moses as well as the other biblical verses linked with the different elements of the vision and C.A.R.E.</a:t>
            </a:r>
          </a:p>
          <a:p>
            <a:pPr marL="0" indent="0">
              <a:buNone/>
            </a:pPr>
            <a:r>
              <a:rPr lang="en-GB" dirty="0"/>
              <a:t>The theme of the worship and the biblical background should not be changed, however all the </a:t>
            </a:r>
            <a:r>
              <a:rPr lang="en-GB"/>
              <a:t>activities and resources can be adapted or changed to suit the needs of your school context, age of </a:t>
            </a:r>
            <a:r>
              <a:rPr lang="en-GB" dirty="0"/>
              <a:t>the young people and how you deliver your Collective Worship. </a:t>
            </a:r>
            <a:endParaRPr lang="en-GB" dirty="0">
              <a:cs typeface="Calibri"/>
            </a:endParaRPr>
          </a:p>
          <a:p>
            <a:pPr marL="0" indent="0">
              <a:buNone/>
            </a:pPr>
            <a:r>
              <a:rPr lang="en-GB" dirty="0"/>
              <a:t>Each worship has a mixture of the following sections:</a:t>
            </a:r>
          </a:p>
          <a:p>
            <a:r>
              <a:rPr lang="en-GB" dirty="0"/>
              <a:t>Preparations for the leader of the worship</a:t>
            </a:r>
          </a:p>
          <a:p>
            <a:r>
              <a:rPr lang="en-GB" dirty="0"/>
              <a:t>Quotes to discuss</a:t>
            </a:r>
            <a:endParaRPr lang="en-GB" dirty="0">
              <a:cs typeface="Calibri"/>
            </a:endParaRPr>
          </a:p>
          <a:p>
            <a:r>
              <a:rPr lang="en-GB" dirty="0"/>
              <a:t>Biblical teaching</a:t>
            </a:r>
          </a:p>
          <a:p>
            <a:r>
              <a:rPr lang="en-GB" dirty="0"/>
              <a:t>Activity/Information that links to them</a:t>
            </a:r>
          </a:p>
          <a:p>
            <a:r>
              <a:rPr lang="en-GB" dirty="0"/>
              <a:t>What now?  - how the theme can impact outside of the worship</a:t>
            </a:r>
          </a:p>
          <a:p>
            <a:r>
              <a:rPr lang="en-GB" dirty="0"/>
              <a:t>Prayer</a:t>
            </a:r>
          </a:p>
          <a:p>
            <a:pPr marL="0" indent="0">
              <a:buNone/>
            </a:pPr>
            <a:endParaRPr lang="en-GB" dirty="0"/>
          </a:p>
          <a:p>
            <a:pPr marL="0" indent="0">
              <a:buNone/>
            </a:pPr>
            <a:r>
              <a:rPr lang="en-GB" dirty="0"/>
              <a:t>Under many of the slides there are accompanying notes. Please print the documents with notes pages to use them.</a:t>
            </a:r>
            <a:endParaRPr lang="en-GB" dirty="0">
              <a:cs typeface="Calibri"/>
            </a:endParaRPr>
          </a:p>
          <a:p>
            <a:pPr marL="0" indent="0">
              <a:buNone/>
            </a:pPr>
            <a:r>
              <a:rPr lang="en-GB" dirty="0"/>
              <a:t>Each worship is not a set amount of time, you can structure it in a way that works for your school and spend as little, or as long, as you see fit.  You can also add to it using other resources.  </a:t>
            </a:r>
            <a:endParaRPr lang="en-GB" dirty="0">
              <a:cs typeface="Calibri"/>
            </a:endParaRPr>
          </a:p>
          <a:p>
            <a:pPr marL="0" indent="0" algn="ctr">
              <a:buNone/>
            </a:pPr>
            <a:r>
              <a:rPr lang="en-GB" dirty="0"/>
              <a:t>If you have any questions, please contact </a:t>
            </a:r>
            <a:r>
              <a:rPr lang="en-GB" u="sng" dirty="0">
                <a:hlinkClick r:id="rId2"/>
              </a:rPr>
              <a:t>lynsey.norris@lincoln.anglican.org</a:t>
            </a: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5104" y="115974"/>
            <a:ext cx="978156" cy="970690"/>
          </a:xfrm>
          <a:prstGeom prst="rect">
            <a:avLst/>
          </a:prstGeom>
        </p:spPr>
      </p:pic>
    </p:spTree>
    <p:extLst>
      <p:ext uri="{BB962C8B-B14F-4D97-AF65-F5344CB8AC3E}">
        <p14:creationId xmlns:p14="http://schemas.microsoft.com/office/powerpoint/2010/main" val="2891926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latin typeface="+mn-lt"/>
              </a:rPr>
              <a:t>Setting the Scene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Picture 5">
            <a:extLst>
              <a:ext uri="{FF2B5EF4-FFF2-40B4-BE49-F238E27FC236}">
                <a16:creationId xmlns:a16="http://schemas.microsoft.com/office/drawing/2014/main" id="{0430E6B1-8D9D-481B-9F08-56549B8821FC}"/>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3975417" y="1690688"/>
            <a:ext cx="4426903" cy="4139882"/>
          </a:xfrm>
          <a:prstGeom prst="rect">
            <a:avLst/>
          </a:prstGeom>
          <a:noFill/>
          <a:ln>
            <a:noFill/>
          </a:ln>
        </p:spPr>
      </p:pic>
      <p:pic>
        <p:nvPicPr>
          <p:cNvPr id="9" name="Graphic 2">
            <a:extLst>
              <a:ext uri="{FF2B5EF4-FFF2-40B4-BE49-F238E27FC236}">
                <a16:creationId xmlns:a16="http://schemas.microsoft.com/office/drawing/2014/main" id="{28A509B1-1BA5-4D85-895E-147E2433DE3C}"/>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87897" y="590931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11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365125"/>
            <a:ext cx="10515600" cy="508635"/>
          </a:xfrm>
        </p:spPr>
        <p:txBody>
          <a:bodyPr>
            <a:normAutofit/>
          </a:bodyPr>
          <a:lstStyle/>
          <a:p>
            <a:r>
              <a:rPr lang="en-GB" sz="2400" b="1" dirty="0">
                <a:solidFill>
                  <a:schemeClr val="accent2">
                    <a:lumMod val="50000"/>
                  </a:schemeClr>
                </a:solidFill>
                <a:latin typeface="+mn-lt"/>
              </a:rPr>
              <a:t>Before the Worship</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graphicFrame>
        <p:nvGraphicFramePr>
          <p:cNvPr id="4" name="Table 3">
            <a:extLst>
              <a:ext uri="{FF2B5EF4-FFF2-40B4-BE49-F238E27FC236}">
                <a16:creationId xmlns:a16="http://schemas.microsoft.com/office/drawing/2014/main" id="{166B125C-9B68-42C2-A89A-8D29921BD39C}"/>
              </a:ext>
            </a:extLst>
          </p:cNvPr>
          <p:cNvGraphicFramePr>
            <a:graphicFrameLocks noGrp="1"/>
          </p:cNvGraphicFramePr>
          <p:nvPr>
            <p:extLst>
              <p:ext uri="{D42A27DB-BD31-4B8C-83A1-F6EECF244321}">
                <p14:modId xmlns:p14="http://schemas.microsoft.com/office/powerpoint/2010/main" val="2506052015"/>
              </p:ext>
            </p:extLst>
          </p:nvPr>
        </p:nvGraphicFramePr>
        <p:xfrm>
          <a:off x="254759" y="984573"/>
          <a:ext cx="9870440" cy="5741348"/>
        </p:xfrm>
        <a:graphic>
          <a:graphicData uri="http://schemas.openxmlformats.org/drawingml/2006/table">
            <a:tbl>
              <a:tblPr firstRow="1" bandRow="1">
                <a:tableStyleId>{5940675A-B579-460E-94D1-54222C63F5DA}</a:tableStyleId>
              </a:tblPr>
              <a:tblGrid>
                <a:gridCol w="2350105">
                  <a:extLst>
                    <a:ext uri="{9D8B030D-6E8A-4147-A177-3AD203B41FA5}">
                      <a16:colId xmlns:a16="http://schemas.microsoft.com/office/drawing/2014/main" val="604210422"/>
                    </a:ext>
                  </a:extLst>
                </a:gridCol>
                <a:gridCol w="7520335">
                  <a:extLst>
                    <a:ext uri="{9D8B030D-6E8A-4147-A177-3AD203B41FA5}">
                      <a16:colId xmlns:a16="http://schemas.microsoft.com/office/drawing/2014/main" val="940939260"/>
                    </a:ext>
                  </a:extLst>
                </a:gridCol>
              </a:tblGrid>
              <a:tr h="11418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Background Information </a:t>
                      </a:r>
                    </a:p>
                    <a:p>
                      <a:endParaRPr lang="en-GB" dirty="0"/>
                    </a:p>
                  </a:txBody>
                  <a:tcPr/>
                </a:tc>
                <a:tc>
                  <a:txBody>
                    <a:bodyPr/>
                    <a:lstStyle/>
                    <a:p>
                      <a:pPr marL="0" indent="0" algn="l">
                        <a:lnSpc>
                          <a:spcPct val="107000"/>
                        </a:lnSpc>
                        <a:spcAft>
                          <a:spcPts val="800"/>
                        </a:spcAft>
                        <a:buNone/>
                        <a:tabLst>
                          <a:tab pos="3460750" algn="l"/>
                        </a:tabLst>
                      </a:pPr>
                      <a:r>
                        <a:rPr lang="en-GB" sz="1200" b="1" dirty="0">
                          <a:latin typeface="Calibri" panose="020F0502020204030204" pitchFamily="34" charset="0"/>
                          <a:ea typeface="Calibri" panose="020F0502020204030204" pitchFamily="34" charset="0"/>
                          <a:cs typeface="Calibri" panose="020F0502020204030204" pitchFamily="34" charset="0"/>
                        </a:rPr>
                        <a:t>Moses notices the Burning Bush and responds to it.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3460750" algn="l"/>
                        </a:tabLst>
                      </a:pPr>
                      <a:r>
                        <a:rPr lang="en-GB" sz="1200" dirty="0">
                          <a:latin typeface="Calibri" panose="020F0502020204030204" pitchFamily="34" charset="0"/>
                          <a:ea typeface="Calibri" panose="020F0502020204030204" pitchFamily="34" charset="0"/>
                          <a:cs typeface="Calibri" panose="020F0502020204030204" pitchFamily="34" charset="0"/>
                        </a:rPr>
                        <a:t>Noticing is a skill, it is easy to go through the day so focused on what needs doing it’s easy to miss the small things, the things that could change the moment, the things that need our attention.</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200" dirty="0">
                          <a:latin typeface="Calibri"/>
                          <a:ea typeface="Calibri" panose="020F0502020204030204" pitchFamily="34" charset="0"/>
                          <a:cs typeface="Calibri"/>
                        </a:rPr>
                        <a:t>Whether it is a mindful walk, or just taking a breath to have a moment and look around, the Art of Noticing is important </a:t>
                      </a:r>
                      <a:endParaRPr lang="en-GB" sz="1200" dirty="0">
                        <a:latin typeface="Calibri"/>
                        <a:ea typeface="Calibri" panose="020F0502020204030204" pitchFamily="34" charset="0"/>
                        <a:cs typeface="Times New Roman" panose="02020603050405020304" pitchFamily="18" charset="0"/>
                      </a:endParaRPr>
                    </a:p>
                    <a:p>
                      <a:endParaRPr lang="en-GB" dirty="0"/>
                    </a:p>
                  </a:txBody>
                  <a:tcPr/>
                </a:tc>
                <a:extLst>
                  <a:ext uri="{0D108BD9-81ED-4DB2-BD59-A6C34878D82A}">
                    <a16:rowId xmlns:a16="http://schemas.microsoft.com/office/drawing/2014/main" val="661390890"/>
                  </a:ext>
                </a:extLst>
              </a:tr>
              <a:tr h="811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Biblical Teaching</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pPr marL="0" indent="0" algn="l">
                        <a:lnSpc>
                          <a:spcPct val="107000"/>
                        </a:lnSpc>
                        <a:spcAft>
                          <a:spcPts val="800"/>
                        </a:spcAft>
                        <a:buNone/>
                        <a:tabLst>
                          <a:tab pos="787400" algn="l"/>
                        </a:tabLst>
                      </a:pPr>
                      <a:r>
                        <a:rPr lang="en-US" sz="1200" dirty="0">
                          <a:latin typeface="Calibri" panose="020F0502020204030204" pitchFamily="34" charset="0"/>
                          <a:ea typeface="Calibri" panose="020F0502020204030204" pitchFamily="34" charset="0"/>
                          <a:cs typeface="Times New Roman" panose="02020603050405020304" pitchFamily="18" charset="0"/>
                        </a:rPr>
                        <a:t>Exodus 3:3 – 12 Moses and The Burning Bush</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0" indent="0" algn="l">
                        <a:lnSpc>
                          <a:spcPct val="107000"/>
                        </a:lnSpc>
                        <a:spcAft>
                          <a:spcPts val="800"/>
                        </a:spcAft>
                        <a:buNone/>
                      </a:pPr>
                      <a:r>
                        <a:rPr lang="en-GB" sz="1200" i="1" dirty="0">
                          <a:latin typeface="Calibri" panose="020F0502020204030204" pitchFamily="34" charset="0"/>
                          <a:ea typeface="Calibri" panose="020F0502020204030204" pitchFamily="34" charset="0"/>
                          <a:cs typeface="Calibri" panose="020F0502020204030204" pitchFamily="34" charset="0"/>
                        </a:rPr>
                        <a:t>Moses saw that though the bush was on fire it did not burn up.</a:t>
                      </a:r>
                      <a:endParaRPr lang="en-GB" dirty="0"/>
                    </a:p>
                  </a:txBody>
                  <a:tcPr/>
                </a:tc>
                <a:extLst>
                  <a:ext uri="{0D108BD9-81ED-4DB2-BD59-A6C34878D82A}">
                    <a16:rowId xmlns:a16="http://schemas.microsoft.com/office/drawing/2014/main" val="2139256836"/>
                  </a:ext>
                </a:extLst>
              </a:tr>
              <a:tr h="1386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Background of the Concept and Personal Preparation </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a:tc>
                <a:tc>
                  <a:txBody>
                    <a:bodyPr/>
                    <a:lstStyle/>
                    <a:p>
                      <a:pPr marL="0" indent="0">
                        <a:lnSpc>
                          <a:spcPct val="107000"/>
                        </a:lnSpc>
                        <a:spcAft>
                          <a:spcPts val="800"/>
                        </a:spcAft>
                        <a:buNone/>
                        <a:tabLst>
                          <a:tab pos="5511800" algn="l"/>
                        </a:tabLst>
                      </a:pPr>
                      <a:r>
                        <a:rPr lang="en-US" sz="1200" b="1" dirty="0">
                          <a:latin typeface="Calibri" panose="020F0502020204030204" pitchFamily="34" charset="0"/>
                          <a:ea typeface="Calibri" panose="020F0502020204030204" pitchFamily="34" charset="0"/>
                          <a:cs typeface="Times New Roman" panose="02020603050405020304" pitchFamily="18" charset="0"/>
                        </a:rPr>
                        <a:t>Quote:</a:t>
                      </a:r>
                      <a:r>
                        <a:rPr lang="en-US" sz="1200" dirty="0">
                          <a:latin typeface="Calibri" panose="020F0502020204030204" pitchFamily="34" charset="0"/>
                          <a:ea typeface="Calibri" panose="020F0502020204030204" pitchFamily="34" charset="0"/>
                          <a:cs typeface="Times New Roman" panose="02020603050405020304" pitchFamily="18" charset="0"/>
                        </a:rPr>
                        <a:t> ‘You don’t know, but I’m noticing’ David Levithan</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200" b="1" dirty="0">
                          <a:latin typeface="Calibri"/>
                          <a:ea typeface="Calibri" panose="020F0502020204030204" pitchFamily="34" charset="0"/>
                          <a:cs typeface="Times New Roman"/>
                        </a:rPr>
                        <a:t>Activity:</a:t>
                      </a:r>
                      <a:r>
                        <a:rPr lang="en-US" sz="1200" dirty="0">
                          <a:latin typeface="Calibri"/>
                          <a:ea typeface="Calibri" panose="020F0502020204030204" pitchFamily="34" charset="0"/>
                          <a:cs typeface="Times New Roman"/>
                        </a:rPr>
                        <a:t> In preparation take an Appreciative Walk:  Bringing attention to the beauty of our surroundings is a way to bring deliberate awareness to mindful walking, and to actually shift our perception of the world, out of the “negativity bias” or inherent pessimism wired into us, toward the positive and beautiful. Various experiments have found that focusing on the beauty around us as we walk tends to have a lasting effect on our mood long after we rest, similar to the way other gratitude and appreciation practices work. This research is the inspiration for another mindful walking practice: to simply notice the beauty in the world around us as we walk. It may be a tree beginning to blossom, a particularly beautiful shaft of light, a house or car painted a </a:t>
                      </a:r>
                      <a:r>
                        <a:rPr lang="en-US" sz="1200" dirty="0" err="1">
                          <a:latin typeface="Calibri"/>
                          <a:ea typeface="Calibri" panose="020F0502020204030204" pitchFamily="34" charset="0"/>
                          <a:cs typeface="Times New Roman"/>
                        </a:rPr>
                        <a:t>favourite</a:t>
                      </a:r>
                      <a:r>
                        <a:rPr lang="en-US" sz="1200" dirty="0">
                          <a:latin typeface="Calibri"/>
                          <a:ea typeface="Calibri" panose="020F0502020204030204" pitchFamily="34" charset="0"/>
                          <a:cs typeface="Times New Roman"/>
                        </a:rPr>
                        <a:t> </a:t>
                      </a:r>
                      <a:r>
                        <a:rPr lang="en-US" sz="1200" dirty="0" err="1">
                          <a:latin typeface="Calibri"/>
                          <a:ea typeface="Calibri" panose="020F0502020204030204" pitchFamily="34" charset="0"/>
                          <a:cs typeface="Times New Roman"/>
                        </a:rPr>
                        <a:t>colour</a:t>
                      </a:r>
                      <a:r>
                        <a:rPr lang="en-US" sz="1200" dirty="0">
                          <a:latin typeface="Calibri"/>
                          <a:ea typeface="Calibri" panose="020F0502020204030204" pitchFamily="34" charset="0"/>
                          <a:cs typeface="Times New Roman"/>
                        </a:rPr>
                        <a:t>. On your walk, make a regular practice of noticing one positive thing—something beautiful, something funny, or perhaps even an act of kindness—along the way. </a:t>
                      </a:r>
                      <a:endParaRPr lang="en-GB" sz="1200" dirty="0">
                        <a:latin typeface="Calibri"/>
                        <a:ea typeface="Calibri" panose="020F0502020204030204" pitchFamily="34" charset="0"/>
                        <a:cs typeface="Times New Roman" panose="02020603050405020304" pitchFamily="18" charset="0"/>
                      </a:endParaRPr>
                    </a:p>
                    <a:p>
                      <a:pPr marL="0" indent="0">
                        <a:lnSpc>
                          <a:spcPct val="107000"/>
                        </a:lnSpc>
                        <a:spcAft>
                          <a:spcPts val="800"/>
                        </a:spcAft>
                        <a:buNone/>
                        <a:tabLst>
                          <a:tab pos="5511800" algn="l"/>
                        </a:tabLst>
                      </a:pPr>
                      <a:r>
                        <a:rPr lang="en-US" sz="1200" b="1" dirty="0">
                          <a:latin typeface="Calibri" panose="020F0502020204030204" pitchFamily="34" charset="0"/>
                          <a:ea typeface="Calibri" panose="020F0502020204030204" pitchFamily="34" charset="0"/>
                          <a:cs typeface="Times New Roman" panose="02020603050405020304" pitchFamily="18" charset="0"/>
                        </a:rPr>
                        <a:t>Read:</a:t>
                      </a:r>
                      <a:r>
                        <a:rPr lang="en-US" sz="1200" dirty="0">
                          <a:latin typeface="Calibri" panose="020F0502020204030204" pitchFamily="34" charset="0"/>
                          <a:ea typeface="Calibri" panose="020F0502020204030204" pitchFamily="34" charset="0"/>
                          <a:cs typeface="Times New Roman" panose="02020603050405020304" pitchFamily="18" charset="0"/>
                        </a:rPr>
                        <a:t> Background information on Moses </a:t>
                      </a:r>
                      <a:r>
                        <a:rPr lang="en-US" sz="12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https://www.christianity.com/wiki/people/who-was-moses-in-the-bible.html</a:t>
                      </a:r>
                      <a:r>
                        <a:rPr lang="en-US" sz="1200"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200" b="1" dirty="0">
                          <a:latin typeface="Calibri"/>
                          <a:ea typeface="Calibri" panose="020F0502020204030204" pitchFamily="34" charset="0"/>
                          <a:cs typeface="Times New Roman"/>
                        </a:rPr>
                        <a:t>Prayer:</a:t>
                      </a:r>
                      <a:r>
                        <a:rPr lang="en-US" sz="1200" dirty="0">
                          <a:latin typeface="Calibri"/>
                          <a:ea typeface="Calibri" panose="020F0502020204030204" pitchFamily="34" charset="0"/>
                          <a:cs typeface="Times New Roman"/>
                        </a:rPr>
                        <a:t> Father, I ask today that you help me slow down and take a breath and notice things around me.  Let me not miss the little things, or the big things that would otherwise pass by.  Let me notice the sunrise and the sunset, the joy and the sadness, the peace and the hub bub.  Father, bring to notice the things you want me to see today. Amen</a:t>
                      </a:r>
                      <a:endParaRPr lang="en-GB" sz="1200" dirty="0">
                        <a:latin typeface="Calibri"/>
                        <a:ea typeface="Calibri" panose="020F0502020204030204" pitchFamily="34" charset="0"/>
                        <a:cs typeface="Times New Roman"/>
                      </a:endParaRPr>
                    </a:p>
                    <a:p>
                      <a:endParaRPr lang="en-GB" sz="1200" dirty="0"/>
                    </a:p>
                  </a:txBody>
                  <a:tcPr/>
                </a:tc>
                <a:extLst>
                  <a:ext uri="{0D108BD9-81ED-4DB2-BD59-A6C34878D82A}">
                    <a16:rowId xmlns:a16="http://schemas.microsoft.com/office/drawing/2014/main" val="3396130060"/>
                  </a:ext>
                </a:extLst>
              </a:tr>
            </a:tbl>
          </a:graphicData>
        </a:graphic>
      </p:graphicFrame>
    </p:spTree>
    <p:extLst>
      <p:ext uri="{BB962C8B-B14F-4D97-AF65-F5344CB8AC3E}">
        <p14:creationId xmlns:p14="http://schemas.microsoft.com/office/powerpoint/2010/main" val="325398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rPr>
              <a:t>Quote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825625"/>
            <a:ext cx="5044126" cy="4351338"/>
          </a:xfrm>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fontAlgn="base">
              <a:buNone/>
            </a:pPr>
            <a:r>
              <a:rPr lang="en-US" dirty="0"/>
              <a:t>“The real heroes anyway aren't the people doing things; the real heroes are the people NOTICING things, paying attention.”</a:t>
            </a:r>
          </a:p>
          <a:p>
            <a:pPr marL="0" indent="0" fontAlgn="base">
              <a:buNone/>
            </a:pPr>
            <a:r>
              <a:rPr lang="en-US" b="1" dirty="0"/>
              <a:t>John Green (American writer)</a:t>
            </a:r>
            <a:endParaRPr lang="en-US"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5" name="Rectangle: Rounded Corners 4">
            <a:extLst>
              <a:ext uri="{FF2B5EF4-FFF2-40B4-BE49-F238E27FC236}">
                <a16:creationId xmlns:a16="http://schemas.microsoft.com/office/drawing/2014/main" id="{9DA0BC97-A3DD-4E26-9437-D3B0A2C699DA}"/>
              </a:ext>
            </a:extLst>
          </p:cNvPr>
          <p:cNvSpPr/>
          <p:nvPr/>
        </p:nvSpPr>
        <p:spPr>
          <a:xfrm>
            <a:off x="7371761" y="2262433"/>
            <a:ext cx="4194928" cy="3619893"/>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800" dirty="0"/>
              <a:t>Do you agree with John Green?</a:t>
            </a:r>
          </a:p>
          <a:p>
            <a:pPr algn="ctr"/>
            <a:r>
              <a:rPr lang="en-GB" sz="2800" dirty="0"/>
              <a:t>Why/Why not?</a:t>
            </a:r>
          </a:p>
          <a:p>
            <a:pPr algn="ctr"/>
            <a:r>
              <a:rPr lang="en-GB" sz="2800" dirty="0"/>
              <a:t>Is noticing important? </a:t>
            </a:r>
          </a:p>
        </p:txBody>
      </p:sp>
      <p:pic>
        <p:nvPicPr>
          <p:cNvPr id="6" name="Picture 5">
            <a:extLst>
              <a:ext uri="{FF2B5EF4-FFF2-40B4-BE49-F238E27FC236}">
                <a16:creationId xmlns:a16="http://schemas.microsoft.com/office/drawing/2014/main" id="{F796D919-95D5-48C6-AF35-B9B65B3F9177}"/>
              </a:ext>
            </a:extLst>
          </p:cNvPr>
          <p:cNvPicPr>
            <a:picLocks noChangeAspect="1"/>
          </p:cNvPicPr>
          <p:nvPr/>
        </p:nvPicPr>
        <p:blipFill>
          <a:blip r:embed="rId3"/>
          <a:stretch>
            <a:fillRect/>
          </a:stretch>
        </p:blipFill>
        <p:spPr>
          <a:xfrm>
            <a:off x="2057946" y="4609707"/>
            <a:ext cx="2155330" cy="1437588"/>
          </a:xfrm>
          <a:prstGeom prst="rect">
            <a:avLst/>
          </a:prstGeom>
        </p:spPr>
      </p:pic>
    </p:spTree>
    <p:extLst>
      <p:ext uri="{BB962C8B-B14F-4D97-AF65-F5344CB8AC3E}">
        <p14:creationId xmlns:p14="http://schemas.microsoft.com/office/powerpoint/2010/main" val="2874098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5D0CB-C8FF-46A7-BF68-12ED0D9CB449}"/>
              </a:ext>
            </a:extLst>
          </p:cNvPr>
          <p:cNvSpPr>
            <a:spLocks noGrp="1"/>
          </p:cNvSpPr>
          <p:nvPr>
            <p:ph type="title"/>
          </p:nvPr>
        </p:nvSpPr>
        <p:spPr/>
        <p:txBody>
          <a:bodyPr/>
          <a:lstStyle/>
          <a:p>
            <a:r>
              <a:rPr lang="en-GB" dirty="0">
                <a:solidFill>
                  <a:schemeClr val="accent1">
                    <a:lumMod val="90000"/>
                    <a:lumOff val="10000"/>
                  </a:schemeClr>
                </a:solidFill>
                <a:latin typeface="+mn-lt"/>
              </a:rPr>
              <a:t>What do you notice?</a:t>
            </a:r>
          </a:p>
        </p:txBody>
      </p:sp>
      <p:pic>
        <p:nvPicPr>
          <p:cNvPr id="6" name="Content Placeholder 5">
            <a:extLst>
              <a:ext uri="{FF2B5EF4-FFF2-40B4-BE49-F238E27FC236}">
                <a16:creationId xmlns:a16="http://schemas.microsoft.com/office/drawing/2014/main" id="{B21F9E22-0A2C-4E81-B8A5-76CD6213CCB1}"/>
              </a:ext>
            </a:extLst>
          </p:cNvPr>
          <p:cNvPicPr>
            <a:picLocks noGrp="1" noChangeAspect="1"/>
          </p:cNvPicPr>
          <p:nvPr>
            <p:ph idx="1"/>
          </p:nvPr>
        </p:nvPicPr>
        <p:blipFill>
          <a:blip r:embed="rId3"/>
          <a:stretch>
            <a:fillRect/>
          </a:stretch>
        </p:blipFill>
        <p:spPr>
          <a:xfrm>
            <a:off x="1151371" y="2045703"/>
            <a:ext cx="9425233" cy="2164268"/>
          </a:xfrm>
          <a:prstGeom prst="rect">
            <a:avLst/>
          </a:prstGeom>
        </p:spPr>
      </p:pic>
      <p:pic>
        <p:nvPicPr>
          <p:cNvPr id="4" name="Picture 3">
            <a:extLst>
              <a:ext uri="{FF2B5EF4-FFF2-40B4-BE49-F238E27FC236}">
                <a16:creationId xmlns:a16="http://schemas.microsoft.com/office/drawing/2014/main" id="{87D39937-AD7F-475F-BC36-5ED7BF495E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Tree>
    <p:extLst>
      <p:ext uri="{BB962C8B-B14F-4D97-AF65-F5344CB8AC3E}">
        <p14:creationId xmlns:p14="http://schemas.microsoft.com/office/powerpoint/2010/main" val="2674835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latin typeface="+mn-lt"/>
              </a:rPr>
              <a:t>What does the Bible say?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4338320" y="1300481"/>
            <a:ext cx="7015480" cy="5313680"/>
          </a:xfrm>
        </p:spPr>
        <p:txBody>
          <a:bodyPr vert="horz" lIns="91440" tIns="45720" rIns="91440" bIns="45720" rtlCol="0" anchor="t">
            <a:normAutofit fontScale="40000" lnSpcReduction="20000"/>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buNone/>
            </a:pPr>
            <a:r>
              <a:rPr lang="en-GB" sz="3500" b="1" dirty="0"/>
              <a:t>Moses and the Burning Bush  - Exodus 3:3-12</a:t>
            </a:r>
            <a:endParaRPr lang="en-GB" sz="3500" dirty="0"/>
          </a:p>
          <a:p>
            <a:pPr marL="0" indent="0">
              <a:buNone/>
            </a:pPr>
            <a:r>
              <a:rPr lang="en-GB" sz="3500" dirty="0"/>
              <a:t>Now Moses was tending the flock of Jethro his father-in-law, the priest of Midian, and he led the flock to the far side of the wilderness and came to Horeb, the mountain of God. </a:t>
            </a:r>
            <a:r>
              <a:rPr lang="en-GB" sz="3500" b="1" dirty="0"/>
              <a:t>2 </a:t>
            </a:r>
            <a:r>
              <a:rPr lang="en-GB" sz="3500" dirty="0"/>
              <a:t>There the angel of the LORD appeared to him in flames of fire from within a bush. Moses saw that though the bush was on fire it did not burn up. </a:t>
            </a:r>
            <a:r>
              <a:rPr lang="en-GB" sz="3500" b="1" dirty="0"/>
              <a:t>3 </a:t>
            </a:r>
            <a:r>
              <a:rPr lang="en-GB" sz="3500" dirty="0"/>
              <a:t>So Moses thought, “I will go over and see this strange sight—why the bush does not burn up.” </a:t>
            </a:r>
          </a:p>
          <a:p>
            <a:pPr marL="0" indent="0">
              <a:buNone/>
            </a:pPr>
            <a:r>
              <a:rPr lang="en-GB" sz="3500" b="1" dirty="0"/>
              <a:t>4 </a:t>
            </a:r>
            <a:r>
              <a:rPr lang="en-GB" sz="3500" dirty="0"/>
              <a:t>When the LORD saw that he had gone over to look, God called to him from within the bush, “Moses! Moses!” </a:t>
            </a:r>
          </a:p>
          <a:p>
            <a:pPr marL="0" indent="0">
              <a:buNone/>
            </a:pPr>
            <a:r>
              <a:rPr lang="en-GB" sz="3500" dirty="0"/>
              <a:t>And Moses said, “Here I am.” </a:t>
            </a:r>
          </a:p>
          <a:p>
            <a:pPr marL="0" indent="0">
              <a:buNone/>
            </a:pPr>
            <a:r>
              <a:rPr lang="en-GB" sz="3500" b="1" dirty="0"/>
              <a:t>5 </a:t>
            </a:r>
            <a:r>
              <a:rPr lang="en-GB" sz="3500" dirty="0"/>
              <a:t>“Do not come any closer,” God said. “Take off your sandals, for the place where you are standing is holy ground.” </a:t>
            </a:r>
            <a:r>
              <a:rPr lang="en-GB" sz="3500" b="1" dirty="0"/>
              <a:t>6 </a:t>
            </a:r>
            <a:r>
              <a:rPr lang="en-GB" sz="3500" dirty="0"/>
              <a:t>Then he said, “I am the God of your father, the God of Abraham, the God of Isaac and the God of Jacob.” At this, Moses hid his face, because he was afraid to look at God. </a:t>
            </a:r>
          </a:p>
          <a:p>
            <a:pPr marL="0" indent="0">
              <a:buNone/>
            </a:pPr>
            <a:r>
              <a:rPr lang="en-GB" sz="3500" b="1" dirty="0"/>
              <a:t>7 </a:t>
            </a:r>
            <a:r>
              <a:rPr lang="en-GB" sz="3500" dirty="0"/>
              <a:t>The LORD said, “I have indeed seen the misery of my people in Egypt. I have heard them crying out because of their slave drivers, and I am concerned about their suffering. </a:t>
            </a:r>
            <a:r>
              <a:rPr lang="en-GB" sz="3500" b="1" dirty="0"/>
              <a:t>8 </a:t>
            </a:r>
            <a:r>
              <a:rPr lang="en-GB" sz="3500" dirty="0"/>
              <a:t>So I have come down to rescue them from the hand of the Egyptians and to bring them up out of that land into a good and spacious land, a land flowing with milk and honey—the home of the Canaanites, Hittites, Amorites, Perizzites, Hivites and Jebusites. </a:t>
            </a:r>
            <a:r>
              <a:rPr lang="en-GB" sz="3500" b="1" dirty="0"/>
              <a:t>9 </a:t>
            </a:r>
            <a:r>
              <a:rPr lang="en-GB" sz="3500" dirty="0"/>
              <a:t>And now the cry of the Israelites has reached me, and I have seen the way the Egyptians are oppressing them. </a:t>
            </a:r>
            <a:r>
              <a:rPr lang="en-GB" sz="3500" b="1" dirty="0"/>
              <a:t>10 </a:t>
            </a:r>
            <a:r>
              <a:rPr lang="en-GB" sz="3500" dirty="0"/>
              <a:t>So now, go. I am sending you to Pharaoh to bring my people the Israelites out of Egypt.” </a:t>
            </a:r>
          </a:p>
          <a:p>
            <a:pPr marL="0" indent="0">
              <a:buNone/>
            </a:pPr>
            <a:r>
              <a:rPr lang="en-GB" sz="3500" b="1" dirty="0"/>
              <a:t>11 </a:t>
            </a:r>
            <a:r>
              <a:rPr lang="en-GB" sz="3500" dirty="0"/>
              <a:t>But Moses said to God, “Who am I that I should go to Pharaoh and bring the Israelites out of Egypt?” </a:t>
            </a:r>
          </a:p>
          <a:p>
            <a:pPr marL="0" indent="0">
              <a:buNone/>
            </a:pPr>
            <a:r>
              <a:rPr lang="en-GB" sz="3500" b="1" dirty="0"/>
              <a:t>12 </a:t>
            </a:r>
            <a:r>
              <a:rPr lang="en-GB" sz="3500" dirty="0"/>
              <a:t>And God said, “I will be with you. And this will be the sign to you that it is I who have sent you: When you have brought the people out of Egypt, you will worship God on this mountain.”</a:t>
            </a:r>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3" name="Picture 2">
            <a:extLst>
              <a:ext uri="{FF2B5EF4-FFF2-40B4-BE49-F238E27FC236}">
                <a16:creationId xmlns:a16="http://schemas.microsoft.com/office/drawing/2014/main" id="{CEE4D1AA-7B69-44E2-8ED0-3F89D1CF0FF0}"/>
              </a:ext>
            </a:extLst>
          </p:cNvPr>
          <p:cNvPicPr>
            <a:picLocks noChangeAspect="1"/>
          </p:cNvPicPr>
          <p:nvPr/>
        </p:nvPicPr>
        <p:blipFill>
          <a:blip r:embed="rId4"/>
          <a:stretch>
            <a:fillRect/>
          </a:stretch>
        </p:blipFill>
        <p:spPr>
          <a:xfrm>
            <a:off x="838200" y="2052320"/>
            <a:ext cx="2995083" cy="3594100"/>
          </a:xfrm>
          <a:prstGeom prst="rect">
            <a:avLst/>
          </a:prstGeom>
        </p:spPr>
      </p:pic>
    </p:spTree>
    <p:extLst>
      <p:ext uri="{BB962C8B-B14F-4D97-AF65-F5344CB8AC3E}">
        <p14:creationId xmlns:p14="http://schemas.microsoft.com/office/powerpoint/2010/main" val="1779607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dirty="0">
                <a:solidFill>
                  <a:schemeClr val="accent1">
                    <a:lumMod val="90000"/>
                    <a:lumOff val="10000"/>
                  </a:schemeClr>
                </a:solidFill>
                <a:latin typeface="+mn-lt"/>
              </a:rPr>
              <a:t>Do you notice things in life?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lstStyle/>
          <a:p>
            <a:endParaRPr lang="en-GB" dirty="0"/>
          </a:p>
          <a:p>
            <a:endParaRPr lang="en-GB" dirty="0"/>
          </a:p>
          <a:p>
            <a:endParaRPr lang="en-GB" dirty="0"/>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9" name="Picture 8">
            <a:extLst>
              <a:ext uri="{FF2B5EF4-FFF2-40B4-BE49-F238E27FC236}">
                <a16:creationId xmlns:a16="http://schemas.microsoft.com/office/drawing/2014/main" id="{59E764C6-634F-42F6-BE8A-E7FECA368089}"/>
              </a:ext>
            </a:extLst>
          </p:cNvPr>
          <p:cNvPicPr>
            <a:picLocks noChangeAspect="1"/>
          </p:cNvPicPr>
          <p:nvPr/>
        </p:nvPicPr>
        <p:blipFill rotWithShape="1">
          <a:blip r:embed="rId5"/>
          <a:srcRect l="23153" r="14161"/>
          <a:stretch/>
        </p:blipFill>
        <p:spPr>
          <a:xfrm>
            <a:off x="10203255" y="4735773"/>
            <a:ext cx="1651379" cy="1757102"/>
          </a:xfrm>
          <a:prstGeom prst="rect">
            <a:avLst/>
          </a:prstGeom>
        </p:spPr>
      </p:pic>
      <p:pic>
        <p:nvPicPr>
          <p:cNvPr id="10" name="Online Media 9" title="The Monkey Business Illusion">
            <a:hlinkClick r:id="" action="ppaction://media"/>
            <a:extLst>
              <a:ext uri="{FF2B5EF4-FFF2-40B4-BE49-F238E27FC236}">
                <a16:creationId xmlns:a16="http://schemas.microsoft.com/office/drawing/2014/main" id="{0D368C2B-6D80-468F-B590-E931609AB698}"/>
              </a:ext>
            </a:extLst>
          </p:cNvPr>
          <p:cNvPicPr>
            <a:picLocks noRot="1" noChangeAspect="1"/>
          </p:cNvPicPr>
          <p:nvPr>
            <a:videoFile r:link="rId1"/>
          </p:nvPr>
        </p:nvPicPr>
        <p:blipFill>
          <a:blip r:embed="rId6"/>
          <a:stretch>
            <a:fillRect/>
          </a:stretch>
        </p:blipFill>
        <p:spPr>
          <a:xfrm>
            <a:off x="1302224" y="1690688"/>
            <a:ext cx="7787185" cy="4380292"/>
          </a:xfrm>
          <a:prstGeom prst="rect">
            <a:avLst/>
          </a:prstGeom>
        </p:spPr>
      </p:pic>
    </p:spTree>
    <p:extLst>
      <p:ext uri="{BB962C8B-B14F-4D97-AF65-F5344CB8AC3E}">
        <p14:creationId xmlns:p14="http://schemas.microsoft.com/office/powerpoint/2010/main" val="278460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normAutofit fontScale="90000"/>
          </a:bodyPr>
          <a:lstStyle/>
          <a:p>
            <a:r>
              <a:rPr lang="en-GB" b="1" dirty="0">
                <a:solidFill>
                  <a:schemeClr val="accent2">
                    <a:lumMod val="50000"/>
                  </a:schemeClr>
                </a:solidFill>
                <a:latin typeface="+mn-lt"/>
              </a:rPr>
              <a:t>What now? </a:t>
            </a:r>
            <a:br>
              <a:rPr lang="en-GB" b="1" dirty="0">
                <a:solidFill>
                  <a:schemeClr val="accent2">
                    <a:lumMod val="50000"/>
                  </a:schemeClr>
                </a:solidFill>
                <a:latin typeface="+mn-lt"/>
              </a:rPr>
            </a:br>
            <a:r>
              <a:rPr lang="en-GB" dirty="0">
                <a:latin typeface="Calibri" panose="020F0502020204030204" pitchFamily="34" charset="0"/>
                <a:ea typeface="Calibri" panose="020F0502020204030204" pitchFamily="34" charset="0"/>
              </a:rPr>
              <a:t>Taking notice is good for our mental health</a:t>
            </a:r>
            <a:br>
              <a:rPr lang="en-GB" dirty="0">
                <a:latin typeface="Calibri" panose="020F0502020204030204" pitchFamily="34" charset="0"/>
                <a:ea typeface="Calibri" panose="020F0502020204030204" pitchFamily="34" charset="0"/>
              </a:rPr>
            </a:br>
            <a:endParaRPr lang="en-GB" b="1" dirty="0">
              <a:solidFill>
                <a:schemeClr val="accent2">
                  <a:lumMod val="50000"/>
                </a:schemeClr>
              </a:solidFill>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fontScale="85000" lnSpcReduction="20000"/>
          </a:bodyPr>
          <a:lstStyle/>
          <a:p>
            <a:pPr marL="0" indent="0">
              <a:buNone/>
            </a:pPr>
            <a:r>
              <a:rPr lang="en-US" dirty="0"/>
              <a:t>‘Take Notice’ is about paying attention (on purpose) to what is going on around you and how you feel, in the present moment.</a:t>
            </a:r>
          </a:p>
          <a:p>
            <a:pPr marL="0" indent="0">
              <a:buNone/>
            </a:pPr>
            <a:r>
              <a:rPr lang="en-US" dirty="0"/>
              <a:t>It is sometimes hard to see how just ‘Taking Notice’ can help us feel happier and healthier. However, taking time to focus on the here and now within this busy, confusing and sometimes scary world we live in can help us:</a:t>
            </a:r>
          </a:p>
          <a:p>
            <a:r>
              <a:rPr lang="en-US" dirty="0"/>
              <a:t>Enjoy life and appreciate what we have</a:t>
            </a:r>
          </a:p>
          <a:p>
            <a:r>
              <a:rPr lang="en-US" dirty="0"/>
              <a:t>Understand ourselves better</a:t>
            </a:r>
          </a:p>
          <a:p>
            <a:r>
              <a:rPr lang="en-US" dirty="0"/>
              <a:t>Stay calm</a:t>
            </a:r>
          </a:p>
          <a:p>
            <a:r>
              <a:rPr lang="en-US" dirty="0"/>
              <a:t>Think about how to approach challenges</a:t>
            </a:r>
          </a:p>
          <a:p>
            <a:pPr marL="0" indent="0">
              <a:buNone/>
            </a:pPr>
            <a:r>
              <a:rPr lang="en-US" dirty="0"/>
              <a:t>‘Take Notice’ is connected to </a:t>
            </a:r>
            <a:r>
              <a:rPr lang="en-US" i="1" dirty="0"/>
              <a:t>mindfulness</a:t>
            </a:r>
            <a:r>
              <a:rPr lang="en-US" dirty="0"/>
              <a:t> – a popular meditation practice that encourages people to notice and accept their current thoughts and feelings, whilst staying in the present moment (which means trying not to focus on the past or future)</a:t>
            </a: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Picture 4">
            <a:extLst>
              <a:ext uri="{FF2B5EF4-FFF2-40B4-BE49-F238E27FC236}">
                <a16:creationId xmlns:a16="http://schemas.microsoft.com/office/drawing/2014/main" id="{31601BE3-A603-4A23-AE72-83CBC0BFC7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356" y="6272340"/>
            <a:ext cx="805036" cy="441070"/>
          </a:xfrm>
          <a:prstGeom prst="rect">
            <a:avLst/>
          </a:prstGeom>
        </p:spPr>
      </p:pic>
    </p:spTree>
    <p:extLst>
      <p:ext uri="{BB962C8B-B14F-4D97-AF65-F5344CB8AC3E}">
        <p14:creationId xmlns:p14="http://schemas.microsoft.com/office/powerpoint/2010/main" val="2018095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700402" y="144590"/>
            <a:ext cx="10515600" cy="1325563"/>
          </a:xfrm>
        </p:spPr>
        <p:txBody>
          <a:bodyPr>
            <a:normAutofit/>
          </a:bodyPr>
          <a:lstStyle/>
          <a:p>
            <a:r>
              <a:rPr lang="en-GB" b="1" dirty="0">
                <a:solidFill>
                  <a:schemeClr val="accent2">
                    <a:lumMod val="50000"/>
                  </a:schemeClr>
                </a:solidFill>
                <a:latin typeface="+mn-lt"/>
              </a:rPr>
              <a:t>What now? </a:t>
            </a:r>
            <a:r>
              <a:rPr lang="en-GB" sz="3200" dirty="0">
                <a:latin typeface="Calibri" panose="020F0502020204030204" pitchFamily="34" charset="0"/>
                <a:ea typeface="Calibri" panose="020F0502020204030204" pitchFamily="34" charset="0"/>
              </a:rPr>
              <a:t>Ways to take notice</a:t>
            </a:r>
            <a:br>
              <a:rPr lang="en-GB" dirty="0">
                <a:latin typeface="Calibri" panose="020F0502020204030204" pitchFamily="34" charset="0"/>
                <a:ea typeface="Calibri" panose="020F0502020204030204" pitchFamily="34" charset="0"/>
              </a:rPr>
            </a:br>
            <a:endParaRPr lang="en-GB" b="1" dirty="0">
              <a:solidFill>
                <a:schemeClr val="accent2">
                  <a:lumMod val="50000"/>
                </a:schemeClr>
              </a:solidFill>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graphicFrame>
        <p:nvGraphicFramePr>
          <p:cNvPr id="3" name="Table 2">
            <a:extLst>
              <a:ext uri="{FF2B5EF4-FFF2-40B4-BE49-F238E27FC236}">
                <a16:creationId xmlns:a16="http://schemas.microsoft.com/office/drawing/2014/main" id="{C37D18A4-963E-4D9D-B776-72C2AFCCADC2}"/>
              </a:ext>
            </a:extLst>
          </p:cNvPr>
          <p:cNvGraphicFramePr>
            <a:graphicFrameLocks noGrp="1"/>
          </p:cNvGraphicFramePr>
          <p:nvPr>
            <p:extLst>
              <p:ext uri="{D42A27DB-BD31-4B8C-83A1-F6EECF244321}">
                <p14:modId xmlns:p14="http://schemas.microsoft.com/office/powerpoint/2010/main" val="4041473065"/>
              </p:ext>
            </p:extLst>
          </p:nvPr>
        </p:nvGraphicFramePr>
        <p:xfrm>
          <a:off x="313894" y="994709"/>
          <a:ext cx="11564212" cy="5718701"/>
        </p:xfrm>
        <a:graphic>
          <a:graphicData uri="http://schemas.openxmlformats.org/drawingml/2006/table">
            <a:tbl>
              <a:tblPr firstRow="1" bandRow="1">
                <a:tableStyleId>{5940675A-B579-460E-94D1-54222C63F5DA}</a:tableStyleId>
              </a:tblPr>
              <a:tblGrid>
                <a:gridCol w="5782106">
                  <a:extLst>
                    <a:ext uri="{9D8B030D-6E8A-4147-A177-3AD203B41FA5}">
                      <a16:colId xmlns:a16="http://schemas.microsoft.com/office/drawing/2014/main" val="3499701527"/>
                    </a:ext>
                  </a:extLst>
                </a:gridCol>
                <a:gridCol w="5782106">
                  <a:extLst>
                    <a:ext uri="{9D8B030D-6E8A-4147-A177-3AD203B41FA5}">
                      <a16:colId xmlns:a16="http://schemas.microsoft.com/office/drawing/2014/main" val="60573078"/>
                    </a:ext>
                  </a:extLst>
                </a:gridCol>
              </a:tblGrid>
              <a:tr h="2904637">
                <a:tc>
                  <a:txBody>
                    <a:bodyPr/>
                    <a:lstStyle/>
                    <a:p>
                      <a:r>
                        <a:rPr lang="en-US" sz="1600" b="0" i="0" kern="1200" dirty="0">
                          <a:solidFill>
                            <a:schemeClr val="tx1"/>
                          </a:solidFill>
                          <a:effectLst/>
                          <a:latin typeface="+mn-lt"/>
                          <a:ea typeface="+mn-ea"/>
                          <a:cs typeface="+mn-cs"/>
                        </a:rPr>
                        <a:t>A good place to start is with our five senses: smell, sight, hearing, touch and taste.</a:t>
                      </a:r>
                    </a:p>
                    <a:p>
                      <a:r>
                        <a:rPr lang="en-US" sz="1600" b="1" i="0" kern="1200" dirty="0">
                          <a:solidFill>
                            <a:schemeClr val="tx1"/>
                          </a:solidFill>
                          <a:effectLst/>
                          <a:latin typeface="+mn-lt"/>
                          <a:ea typeface="+mn-ea"/>
                          <a:cs typeface="+mn-cs"/>
                        </a:rPr>
                        <a:t>Suggested activity:</a:t>
                      </a:r>
                      <a:r>
                        <a:rPr lang="en-US" sz="1600" b="0" i="0" kern="1200" dirty="0">
                          <a:solidFill>
                            <a:schemeClr val="tx1"/>
                          </a:solidFill>
                          <a:effectLst/>
                          <a:latin typeface="+mn-lt"/>
                          <a:ea typeface="+mn-ea"/>
                          <a:cs typeface="+mn-cs"/>
                        </a:rPr>
                        <a:t> Take a seat somewhere comfortable. Then, spend a few minutes noticing:</a:t>
                      </a:r>
                    </a:p>
                    <a:p>
                      <a:r>
                        <a:rPr lang="en-US" sz="1600" b="0" i="0" kern="1200" dirty="0">
                          <a:solidFill>
                            <a:schemeClr val="tx1"/>
                          </a:solidFill>
                          <a:effectLst/>
                          <a:latin typeface="+mn-lt"/>
                          <a:ea typeface="+mn-ea"/>
                          <a:cs typeface="+mn-cs"/>
                        </a:rPr>
                        <a:t>Five things you can see</a:t>
                      </a:r>
                    </a:p>
                    <a:p>
                      <a:r>
                        <a:rPr lang="en-US" sz="1600" b="0" i="0" kern="1200" dirty="0">
                          <a:solidFill>
                            <a:schemeClr val="tx1"/>
                          </a:solidFill>
                          <a:effectLst/>
                          <a:latin typeface="+mn-lt"/>
                          <a:ea typeface="+mn-ea"/>
                          <a:cs typeface="+mn-cs"/>
                        </a:rPr>
                        <a:t>Four things you can touch</a:t>
                      </a:r>
                    </a:p>
                    <a:p>
                      <a:r>
                        <a:rPr lang="en-US" sz="1600" b="0" i="0" kern="1200" dirty="0">
                          <a:solidFill>
                            <a:schemeClr val="tx1"/>
                          </a:solidFill>
                          <a:effectLst/>
                          <a:latin typeface="+mn-lt"/>
                          <a:ea typeface="+mn-ea"/>
                          <a:cs typeface="+mn-cs"/>
                        </a:rPr>
                        <a:t>Three things you can hear</a:t>
                      </a:r>
                    </a:p>
                    <a:p>
                      <a:r>
                        <a:rPr lang="en-US" sz="1600" b="0" i="0" kern="1200" dirty="0">
                          <a:solidFill>
                            <a:schemeClr val="tx1"/>
                          </a:solidFill>
                          <a:effectLst/>
                          <a:latin typeface="+mn-lt"/>
                          <a:ea typeface="+mn-ea"/>
                          <a:cs typeface="+mn-cs"/>
                        </a:rPr>
                        <a:t>Two things you can smell</a:t>
                      </a:r>
                    </a:p>
                    <a:p>
                      <a:r>
                        <a:rPr lang="en-US" sz="1600" b="0" i="0" kern="1200" dirty="0">
                          <a:solidFill>
                            <a:schemeClr val="tx1"/>
                          </a:solidFill>
                          <a:effectLst/>
                          <a:latin typeface="+mn-lt"/>
                          <a:ea typeface="+mn-ea"/>
                          <a:cs typeface="+mn-cs"/>
                        </a:rPr>
                        <a:t>One thing you can taste</a:t>
                      </a:r>
                    </a:p>
                    <a:p>
                      <a:r>
                        <a:rPr lang="en-US" sz="1600" b="0" i="0" kern="1200" dirty="0">
                          <a:solidFill>
                            <a:schemeClr val="tx1"/>
                          </a:solidFill>
                          <a:effectLst/>
                          <a:latin typeface="+mn-lt"/>
                          <a:ea typeface="+mn-ea"/>
                          <a:cs typeface="+mn-cs"/>
                        </a:rPr>
                        <a:t>This exercise is great for calming your mind if you are feeling distracted. </a:t>
                      </a:r>
                    </a:p>
                    <a:p>
                      <a:endParaRPr lang="en-GB" sz="1600" dirty="0"/>
                    </a:p>
                  </a:txBody>
                  <a:tcPr/>
                </a:tc>
                <a:tc>
                  <a:txBody>
                    <a:bodyPr/>
                    <a:lstStyle/>
                    <a:p>
                      <a:r>
                        <a:rPr lang="en-US" sz="1600" b="1" i="0" kern="1200" dirty="0">
                          <a:solidFill>
                            <a:schemeClr val="tx1"/>
                          </a:solidFill>
                          <a:effectLst/>
                          <a:latin typeface="+mn-lt"/>
                          <a:ea typeface="+mn-ea"/>
                          <a:cs typeface="+mn-cs"/>
                        </a:rPr>
                        <a:t>Do Something Different</a:t>
                      </a:r>
                    </a:p>
                    <a:p>
                      <a:r>
                        <a:rPr lang="en-US" sz="1600" b="0" i="0" kern="1200" dirty="0">
                          <a:solidFill>
                            <a:schemeClr val="tx1"/>
                          </a:solidFill>
                          <a:effectLst/>
                          <a:latin typeface="+mn-lt"/>
                          <a:ea typeface="+mn-ea"/>
                          <a:cs typeface="+mn-cs"/>
                        </a:rPr>
                        <a:t>People tend to like routine and things that are familiar. However, shaking things up and doing something differently, than how we normally would, encourages us to take notice and appreciate our surroundings.</a:t>
                      </a:r>
                    </a:p>
                    <a:p>
                      <a:r>
                        <a:rPr lang="en-US" sz="1600" b="1" i="0" kern="1200" dirty="0">
                          <a:solidFill>
                            <a:schemeClr val="tx1"/>
                          </a:solidFill>
                          <a:effectLst/>
                          <a:latin typeface="+mn-lt"/>
                          <a:ea typeface="+mn-ea"/>
                          <a:cs typeface="+mn-cs"/>
                        </a:rPr>
                        <a:t>Suggested activity:</a:t>
                      </a:r>
                      <a:r>
                        <a:rPr lang="en-US" sz="1600" b="0" i="0" kern="1200" dirty="0">
                          <a:solidFill>
                            <a:schemeClr val="tx1"/>
                          </a:solidFill>
                          <a:effectLst/>
                          <a:latin typeface="+mn-lt"/>
                          <a:ea typeface="+mn-ea"/>
                          <a:cs typeface="+mn-cs"/>
                        </a:rPr>
                        <a:t> What small, five-minute change could you make to today? Here are some suggestions if you are stuck for ideas:</a:t>
                      </a:r>
                    </a:p>
                    <a:p>
                      <a:r>
                        <a:rPr lang="en-US" sz="1600" b="0" i="0" kern="1200" dirty="0">
                          <a:solidFill>
                            <a:schemeClr val="tx1"/>
                          </a:solidFill>
                          <a:effectLst/>
                          <a:latin typeface="+mn-lt"/>
                          <a:ea typeface="+mn-ea"/>
                          <a:cs typeface="+mn-cs"/>
                        </a:rPr>
                        <a:t>De-clutter your desk or bedroom floor</a:t>
                      </a:r>
                    </a:p>
                    <a:p>
                      <a:r>
                        <a:rPr lang="en-US" sz="1600" b="0" i="0" kern="1200" dirty="0">
                          <a:solidFill>
                            <a:schemeClr val="tx1"/>
                          </a:solidFill>
                          <a:effectLst/>
                          <a:latin typeface="+mn-lt"/>
                          <a:ea typeface="+mn-ea"/>
                          <a:cs typeface="+mn-cs"/>
                        </a:rPr>
                        <a:t>Have something different for breakfast</a:t>
                      </a:r>
                    </a:p>
                    <a:p>
                      <a:r>
                        <a:rPr lang="en-US" sz="1600" b="0" i="0" kern="1200" dirty="0">
                          <a:solidFill>
                            <a:schemeClr val="tx1"/>
                          </a:solidFill>
                          <a:effectLst/>
                          <a:latin typeface="+mn-lt"/>
                          <a:ea typeface="+mn-ea"/>
                          <a:cs typeface="+mn-cs"/>
                        </a:rPr>
                        <a:t>Listen to a piece of music you would not normally pick</a:t>
                      </a:r>
                    </a:p>
                    <a:p>
                      <a:r>
                        <a:rPr lang="en-US" sz="1600" b="0" i="0" kern="1200" dirty="0">
                          <a:solidFill>
                            <a:schemeClr val="tx1"/>
                          </a:solidFill>
                          <a:effectLst/>
                          <a:latin typeface="+mn-lt"/>
                          <a:ea typeface="+mn-ea"/>
                          <a:cs typeface="+mn-cs"/>
                        </a:rPr>
                        <a:t>Look out your window and find three things you have never noticed before</a:t>
                      </a:r>
                      <a:endParaRPr lang="en-GB" sz="1600" dirty="0"/>
                    </a:p>
                  </a:txBody>
                  <a:tcPr/>
                </a:tc>
                <a:extLst>
                  <a:ext uri="{0D108BD9-81ED-4DB2-BD59-A6C34878D82A}">
                    <a16:rowId xmlns:a16="http://schemas.microsoft.com/office/drawing/2014/main" val="2525690306"/>
                  </a:ext>
                </a:extLst>
              </a:tr>
              <a:tr h="2701181">
                <a:tc gridSpan="2">
                  <a:txBody>
                    <a:bodyPr/>
                    <a:lstStyle/>
                    <a:p>
                      <a:r>
                        <a:rPr lang="en-US" sz="1600" b="1" i="0" kern="1200" dirty="0">
                          <a:solidFill>
                            <a:schemeClr val="tx1"/>
                          </a:solidFill>
                          <a:effectLst/>
                          <a:latin typeface="+mn-lt"/>
                          <a:ea typeface="+mn-ea"/>
                          <a:cs typeface="+mn-cs"/>
                        </a:rPr>
                        <a:t>Music</a:t>
                      </a:r>
                    </a:p>
                    <a:p>
                      <a:r>
                        <a:rPr lang="en-US" sz="1600" b="0" i="0" kern="1200" dirty="0">
                          <a:solidFill>
                            <a:schemeClr val="tx1"/>
                          </a:solidFill>
                          <a:effectLst/>
                          <a:latin typeface="+mn-lt"/>
                          <a:ea typeface="+mn-ea"/>
                          <a:cs typeface="+mn-cs"/>
                        </a:rPr>
                        <a:t>We often have music on in the background, like the radio or a playlist, but do not really notice it. Giving your full attention to music you really enjoy, is a nice way to take notice.</a:t>
                      </a:r>
                    </a:p>
                    <a:p>
                      <a:r>
                        <a:rPr lang="en-US" sz="1600" b="0" i="0" kern="1200" dirty="0">
                          <a:solidFill>
                            <a:schemeClr val="tx1"/>
                          </a:solidFill>
                          <a:effectLst/>
                          <a:latin typeface="+mn-lt"/>
                          <a:ea typeface="+mn-ea"/>
                          <a:cs typeface="+mn-cs"/>
                        </a:rPr>
                        <a:t>Suggested activity: Put on some music that usually makes you feel happy. Spend some time listening to it without doing any other activity. Notice what happens in your body as you listen – Are you smiling? Does your body feel relaxed? Or do you feel like moving to the music? (If you do, go for it!)</a:t>
                      </a:r>
                    </a:p>
                    <a:p>
                      <a:r>
                        <a:rPr lang="en-US" sz="1600" b="0" i="0" kern="1200" dirty="0">
                          <a:solidFill>
                            <a:schemeClr val="tx1"/>
                          </a:solidFill>
                          <a:effectLst/>
                          <a:latin typeface="+mn-lt"/>
                          <a:ea typeface="+mn-ea"/>
                          <a:cs typeface="+mn-cs"/>
                        </a:rPr>
                        <a:t>After listening for a while, consider these questions:</a:t>
                      </a:r>
                    </a:p>
                    <a:p>
                      <a:r>
                        <a:rPr lang="en-US" sz="1600" b="0" i="0" kern="1200" dirty="0">
                          <a:solidFill>
                            <a:schemeClr val="tx1"/>
                          </a:solidFill>
                          <a:effectLst/>
                          <a:latin typeface="+mn-lt"/>
                          <a:ea typeface="+mn-ea"/>
                          <a:cs typeface="+mn-cs"/>
                        </a:rPr>
                        <a:t>Did it feel different to just focus on the music and nothing else?</a:t>
                      </a:r>
                    </a:p>
                    <a:p>
                      <a:r>
                        <a:rPr lang="en-US" sz="1600" b="0" i="0" kern="1200" dirty="0">
                          <a:solidFill>
                            <a:schemeClr val="tx1"/>
                          </a:solidFill>
                          <a:effectLst/>
                          <a:latin typeface="+mn-lt"/>
                          <a:ea typeface="+mn-ea"/>
                          <a:cs typeface="+mn-cs"/>
                        </a:rPr>
                        <a:t>Did the music bring back any memories?</a:t>
                      </a:r>
                    </a:p>
                    <a:p>
                      <a:r>
                        <a:rPr lang="en-US" sz="1600" b="0" i="0" kern="1200" dirty="0">
                          <a:solidFill>
                            <a:schemeClr val="tx1"/>
                          </a:solidFill>
                          <a:effectLst/>
                          <a:latin typeface="+mn-lt"/>
                          <a:ea typeface="+mn-ea"/>
                          <a:cs typeface="+mn-cs"/>
                        </a:rPr>
                        <a:t>How do you feel now, afterwards?</a:t>
                      </a:r>
                      <a:endParaRPr lang="en-GB" dirty="0"/>
                    </a:p>
                  </a:txBody>
                  <a:tcPr/>
                </a:tc>
                <a:tc hMerge="1">
                  <a:txBody>
                    <a:bodyPr/>
                    <a:lstStyle/>
                    <a:p>
                      <a:endParaRPr lang="en-GB" dirty="0"/>
                    </a:p>
                  </a:txBody>
                  <a:tcPr/>
                </a:tc>
                <a:extLst>
                  <a:ext uri="{0D108BD9-81ED-4DB2-BD59-A6C34878D82A}">
                    <a16:rowId xmlns:a16="http://schemas.microsoft.com/office/drawing/2014/main" val="3095380164"/>
                  </a:ext>
                </a:extLst>
              </a:tr>
            </a:tbl>
          </a:graphicData>
        </a:graphic>
      </p:graphicFrame>
    </p:spTree>
    <p:extLst>
      <p:ext uri="{BB962C8B-B14F-4D97-AF65-F5344CB8AC3E}">
        <p14:creationId xmlns:p14="http://schemas.microsoft.com/office/powerpoint/2010/main" val="1365256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A511-08F5-4194-AE73-F0141BCEC35D}"/>
              </a:ext>
            </a:extLst>
          </p:cNvPr>
          <p:cNvSpPr>
            <a:spLocks noGrp="1"/>
          </p:cNvSpPr>
          <p:nvPr>
            <p:ph type="title"/>
          </p:nvPr>
        </p:nvSpPr>
        <p:spPr/>
        <p:txBody>
          <a:bodyPr/>
          <a:lstStyle/>
          <a:p>
            <a:r>
              <a:rPr lang="en-GB" b="1" dirty="0">
                <a:latin typeface="+mn-lt"/>
              </a:rPr>
              <a:t>Prayer</a:t>
            </a:r>
          </a:p>
        </p:txBody>
      </p:sp>
      <p:sp>
        <p:nvSpPr>
          <p:cNvPr id="3" name="Content Placeholder 2">
            <a:extLst>
              <a:ext uri="{FF2B5EF4-FFF2-40B4-BE49-F238E27FC236}">
                <a16:creationId xmlns:a16="http://schemas.microsoft.com/office/drawing/2014/main" id="{6AFA3DB6-768D-4C72-871A-71216B652B19}"/>
              </a:ext>
            </a:extLst>
          </p:cNvPr>
          <p:cNvSpPr>
            <a:spLocks noGrp="1"/>
          </p:cNvSpPr>
          <p:nvPr>
            <p:ph idx="1"/>
          </p:nvPr>
        </p:nvSpPr>
        <p:spPr>
          <a:xfrm>
            <a:off x="838200" y="1620526"/>
            <a:ext cx="10515600" cy="4351338"/>
          </a:xfrm>
        </p:spPr>
        <p:txBody>
          <a:bodyPr>
            <a:normAutofit fontScale="92500" lnSpcReduction="20000"/>
          </a:bodyPr>
          <a:lstStyle/>
          <a:p>
            <a:pPr marL="0" indent="0" algn="ctr">
              <a:buNone/>
            </a:pPr>
            <a:r>
              <a:rPr lang="en-US" dirty="0"/>
              <a:t>God, </a:t>
            </a:r>
          </a:p>
          <a:p>
            <a:pPr marL="0" indent="0" algn="ctr">
              <a:buNone/>
            </a:pPr>
            <a:r>
              <a:rPr lang="en-US" dirty="0"/>
              <a:t>I ask today you help me slow down and take a </a:t>
            </a:r>
          </a:p>
          <a:p>
            <a:pPr marL="0" indent="0" algn="ctr">
              <a:buNone/>
            </a:pPr>
            <a:r>
              <a:rPr lang="en-US" dirty="0"/>
              <a:t>breath and notice things around me.  </a:t>
            </a:r>
          </a:p>
          <a:p>
            <a:pPr marL="0" indent="0" algn="ctr">
              <a:buNone/>
            </a:pPr>
            <a:r>
              <a:rPr lang="en-US" dirty="0"/>
              <a:t>Let me not miss the little things, </a:t>
            </a:r>
          </a:p>
          <a:p>
            <a:pPr marL="0" indent="0" algn="ctr">
              <a:buNone/>
            </a:pPr>
            <a:r>
              <a:rPr lang="en-US" dirty="0"/>
              <a:t>or the big things that would otherwise pass by.</a:t>
            </a:r>
          </a:p>
          <a:p>
            <a:pPr marL="0" indent="0" algn="ctr">
              <a:buNone/>
            </a:pPr>
            <a:r>
              <a:rPr lang="en-US" dirty="0"/>
              <a:t> Let me notice the sunrise and the sunset, </a:t>
            </a:r>
          </a:p>
          <a:p>
            <a:pPr marL="0" indent="0" algn="ctr">
              <a:buNone/>
            </a:pPr>
            <a:r>
              <a:rPr lang="en-US" dirty="0"/>
              <a:t>the joy and the sadness, </a:t>
            </a:r>
          </a:p>
          <a:p>
            <a:pPr marL="0" indent="0" algn="ctr">
              <a:buNone/>
            </a:pPr>
            <a:r>
              <a:rPr lang="en-US" dirty="0"/>
              <a:t>the peace and the hub bub.  </a:t>
            </a:r>
          </a:p>
          <a:p>
            <a:pPr marL="0" indent="0" algn="ctr">
              <a:buNone/>
            </a:pPr>
            <a:r>
              <a:rPr lang="en-US" dirty="0"/>
              <a:t>God, bring to notice the things you want me to see today. </a:t>
            </a:r>
          </a:p>
          <a:p>
            <a:pPr marL="0" indent="0" algn="ctr">
              <a:buNone/>
            </a:pPr>
            <a:r>
              <a:rPr lang="en-US" dirty="0"/>
              <a:t>Amen.</a:t>
            </a:r>
            <a:endParaRPr lang="en-GB" dirty="0"/>
          </a:p>
        </p:txBody>
      </p:sp>
      <p:pic>
        <p:nvPicPr>
          <p:cNvPr id="4" name="Picture 3">
            <a:extLst>
              <a:ext uri="{FF2B5EF4-FFF2-40B4-BE49-F238E27FC236}">
                <a16:creationId xmlns:a16="http://schemas.microsoft.com/office/drawing/2014/main" id="{A628F34E-5D67-4C2A-8EF9-A6586136BF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Graphic 2">
            <a:extLst>
              <a:ext uri="{FF2B5EF4-FFF2-40B4-BE49-F238E27FC236}">
                <a16:creationId xmlns:a16="http://schemas.microsoft.com/office/drawing/2014/main" id="{A8B5C7FD-14A7-4FFC-9EEA-8D2B719E8888}"/>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87897" y="590931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2585289"/>
      </p:ext>
    </p:extLst>
  </p:cSld>
  <p:clrMapOvr>
    <a:masterClrMapping/>
  </p:clrMapOvr>
</p:sld>
</file>

<file path=ppt/theme/theme1.xml><?xml version="1.0" encoding="utf-8"?>
<a:theme xmlns:a="http://schemas.openxmlformats.org/drawingml/2006/main" name="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Smokey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3F58C591421E443A88D428066745F18" ma:contentTypeVersion="16" ma:contentTypeDescription="Create a new document." ma:contentTypeScope="" ma:versionID="4530652af7e63b8e983adbffec249470">
  <xsd:schema xmlns:xsd="http://www.w3.org/2001/XMLSchema" xmlns:xs="http://www.w3.org/2001/XMLSchema" xmlns:p="http://schemas.microsoft.com/office/2006/metadata/properties" xmlns:ns2="bfc4342a-657c-43dd-b4f4-64919e4214fb" xmlns:ns3="35c6a2ad-5222-4516-8ee1-74d2fb8a28f5" targetNamespace="http://schemas.microsoft.com/office/2006/metadata/properties" ma:root="true" ma:fieldsID="f3b481385eefd5adab1cd8c34c55b77c" ns2:_="" ns3:_="">
    <xsd:import namespace="bfc4342a-657c-43dd-b4f4-64919e4214fb"/>
    <xsd:import namespace="35c6a2ad-5222-4516-8ee1-74d2fb8a28f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3:TaxCatchAll"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c4342a-657c-43dd-b4f4-64919e4214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85043ac-91c0-4e6d-b9c5-7e43099bd47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c6a2ad-5222-4516-8ee1-74d2fb8a28f5"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0f27352-c21a-41d1-bc10-7fc6c7160ed5}" ma:internalName="TaxCatchAll" ma:showField="CatchAllData" ma:web="35c6a2ad-5222-4516-8ee1-74d2fb8a28f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5c6a2ad-5222-4516-8ee1-74d2fb8a28f5" xsi:nil="true"/>
    <lcf76f155ced4ddcb4097134ff3c332f xmlns="bfc4342a-657c-43dd-b4f4-64919e4214f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3E4E4E-896C-41EF-8634-E2B9E26711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c4342a-657c-43dd-b4f4-64919e4214fb"/>
    <ds:schemaRef ds:uri="35c6a2ad-5222-4516-8ee1-74d2fb8a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617996-8080-4232-8D85-E9DC7D731467}">
  <ds:schemaRefs>
    <ds:schemaRef ds:uri="http://purl.org/dc/elements/1.1/"/>
    <ds:schemaRef ds:uri="http://schemas.microsoft.com/office/2006/metadata/properties"/>
    <ds:schemaRef ds:uri="http://schemas.microsoft.com/office/infopath/2007/PartnerControls"/>
    <ds:schemaRef ds:uri="35c6a2ad-5222-4516-8ee1-74d2fb8a28f5"/>
    <ds:schemaRef ds:uri="http://schemas.openxmlformats.org/package/2006/metadata/core-properties"/>
    <ds:schemaRef ds:uri="http://purl.org/dc/dcmitype/"/>
    <ds:schemaRef ds:uri="http://schemas.microsoft.com/office/2006/documentManagement/types"/>
    <ds:schemaRef ds:uri="bfc4342a-657c-43dd-b4f4-64919e4214fb"/>
    <ds:schemaRef ds:uri="http://www.w3.org/XML/1998/namespace"/>
    <ds:schemaRef ds:uri="http://purl.org/dc/terms/"/>
  </ds:schemaRefs>
</ds:datastoreItem>
</file>

<file path=customXml/itemProps3.xml><?xml version="1.0" encoding="utf-8"?>
<ds:datastoreItem xmlns:ds="http://schemas.openxmlformats.org/officeDocument/2006/customXml" ds:itemID="{0C88A9CF-E7A2-4D7A-BE6C-A475295E51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231</TotalTime>
  <Words>1965</Words>
  <Application>Microsoft Office PowerPoint</Application>
  <PresentationFormat>Widescreen</PresentationFormat>
  <Paragraphs>140</Paragraphs>
  <Slides>11</Slides>
  <Notes>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PowerPoint Presentation</vt:lpstr>
      <vt:lpstr>How to use this PowerPoint </vt:lpstr>
      <vt:lpstr>Setting the Scene</vt:lpstr>
      <vt:lpstr>Before the Worship</vt:lpstr>
      <vt:lpstr>Quote</vt:lpstr>
      <vt:lpstr>What do you notice?</vt:lpstr>
      <vt:lpstr>What does the Bible say?</vt:lpstr>
      <vt:lpstr>Do you notice things in life? </vt:lpstr>
      <vt:lpstr>What now?  Taking notice is good for our mental health </vt:lpstr>
      <vt:lpstr>What now? Ways to take notice </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Lynsey Norris</dc:creator>
  <cp:lastModifiedBy>Lynsey Norris</cp:lastModifiedBy>
  <cp:revision>45</cp:revision>
  <cp:lastPrinted>2023-10-05T08:55:18Z</cp:lastPrinted>
  <dcterms:created xsi:type="dcterms:W3CDTF">2023-08-21T15:41:10Z</dcterms:created>
  <dcterms:modified xsi:type="dcterms:W3CDTF">2023-10-05T08:57:59Z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0x010100C3F58C591421E443A88D428066745F18</vt:lpwstr>
  </property>
  <property fmtid="{D5CDD505-2E9C-101B-9397-08002B2CF9AE}" pid="3" name="MediaServiceImageTags">
    <vt:lpwstr/>
  </property>
</Properties>
</file>